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95" r:id="rId3"/>
    <p:sldId id="315" r:id="rId4"/>
    <p:sldId id="314" r:id="rId5"/>
    <p:sldId id="301" r:id="rId6"/>
    <p:sldId id="290" r:id="rId7"/>
    <p:sldId id="296" r:id="rId8"/>
    <p:sldId id="297" r:id="rId9"/>
    <p:sldId id="298" r:id="rId10"/>
    <p:sldId id="304" r:id="rId11"/>
    <p:sldId id="261" r:id="rId12"/>
    <p:sldId id="305" r:id="rId13"/>
    <p:sldId id="306" r:id="rId14"/>
    <p:sldId id="307" r:id="rId15"/>
    <p:sldId id="308" r:id="rId16"/>
    <p:sldId id="309" r:id="rId17"/>
    <p:sldId id="260" r:id="rId18"/>
    <p:sldId id="302" r:id="rId19"/>
    <p:sldId id="262" r:id="rId20"/>
    <p:sldId id="317" r:id="rId21"/>
    <p:sldId id="263" r:id="rId22"/>
    <p:sldId id="310" r:id="rId23"/>
    <p:sldId id="311" r:id="rId24"/>
    <p:sldId id="303" r:id="rId25"/>
    <p:sldId id="312" r:id="rId26"/>
    <p:sldId id="277" r:id="rId27"/>
    <p:sldId id="286" r:id="rId28"/>
    <p:sldId id="300" r:id="rId29"/>
    <p:sldId id="282" r:id="rId30"/>
    <p:sldId id="283" r:id="rId31"/>
    <p:sldId id="28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84"/>
    <p:restoredTop sz="96925"/>
  </p:normalViewPr>
  <p:slideViewPr>
    <p:cSldViewPr snapToGrid="0" snapToObjects="1">
      <p:cViewPr varScale="1">
        <p:scale>
          <a:sx n="128" d="100"/>
          <a:sy n="128" d="100"/>
        </p:scale>
        <p:origin x="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9AC5E-DA9C-5B41-AD8A-7A66CC7E2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3C6DF-F547-9649-8D17-2492C0F981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5A681-359B-7D4E-AC3C-3A2325FB8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23AD-565D-AE46-AAA8-231A0FD8B49F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B4305-E7CB-8041-9E43-108D81D6F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56756-27C7-0C4B-B76D-E4110287D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E18A5-A9D5-B540-A6C3-0EDC0C174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69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37092-CE31-0644-A46C-1FECE85A9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9A4D2C-397C-F640-AFFC-2E56FCD873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C5446-09F4-AB4B-9080-4E8597F27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23AD-565D-AE46-AAA8-231A0FD8B49F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2DE9A-6872-C247-8118-D5D3D15DE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76A8B-CE03-5B42-B4FF-F38E61BC2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E18A5-A9D5-B540-A6C3-0EDC0C174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21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EBE26C-6638-F140-8E3F-0A4F140423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806F9B-0AE5-6D40-8A49-CA89665FE3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8A29E-43FD-9744-887C-9D1CCB9C3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23AD-565D-AE46-AAA8-231A0FD8B49F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8E103-9D71-0B4E-B725-4ED25E3BA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19926-4045-3F4E-A51E-75AD5E3EB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E18A5-A9D5-B540-A6C3-0EDC0C174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206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40B86-D6C0-BC4D-B1CD-BD067252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37128-138D-044A-8998-73585E793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2079C-B6AC-D942-9F26-78BB8F8AE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23AD-565D-AE46-AAA8-231A0FD8B49F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DADDA-513D-734C-8D8A-B00DFF8D0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95E97-911F-D84F-917B-7B926D5E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E18A5-A9D5-B540-A6C3-0EDC0C174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601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A8A5D-2139-B943-AC9B-9381E90C4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088A5-4777-BD40-8CA4-FFB62F64B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2913-91C8-B347-AE6A-FA8A119B0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23AD-565D-AE46-AAA8-231A0FD8B49F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FFA5C-CD36-A542-A3E2-ED85148A7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2DA6A-2ECC-B245-9C0E-FF8516206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E18A5-A9D5-B540-A6C3-0EDC0C174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07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9DBC-0A10-2349-9DCC-FECCB736C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1D387-9264-E645-9332-F58C845DE9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07EB17-2F7F-5A4D-98CB-840FB9C26F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C57FA-9E3F-4048-9B0B-E5A946839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23AD-565D-AE46-AAA8-231A0FD8B49F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737269-F72F-A14B-AFC4-DAFCE5C2F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7E8AA0-3096-C24C-8185-B0E44B8E3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E18A5-A9D5-B540-A6C3-0EDC0C174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185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DF53A-BA87-2B44-B13A-A73BD8572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FBC3E8-E9C9-1743-B6F5-C2754EA37A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9326D0-78AF-A342-8BC0-C8E7C27F95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7B206D-D26D-B748-8893-B3482D91C2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C0138F-83B5-D347-9F39-2A9FF371C3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B69005-BD0E-3C47-8BCA-383220754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23AD-565D-AE46-AAA8-231A0FD8B49F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BE45B1-9DD9-C640-9C75-1BC5F1E0B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A96328-DAE3-0640-9D6C-0FF3F335A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E18A5-A9D5-B540-A6C3-0EDC0C174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574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86DBF-CC62-B34F-9938-639F0A9E3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6853FD-906A-EA46-839B-385F6624F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23AD-565D-AE46-AAA8-231A0FD8B49F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DBDB90-D9F8-0749-AD12-03BE62316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A3F39-DD05-934C-9F21-7231EE003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E18A5-A9D5-B540-A6C3-0EDC0C174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082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81582E-AE2E-DC42-A897-A629D61A9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23AD-565D-AE46-AAA8-231A0FD8B49F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CBC44E-941E-1448-854F-29585764F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DEA5F-B2BC-8B43-8A27-30FC21380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E18A5-A9D5-B540-A6C3-0EDC0C174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58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1B5F4-87D7-1747-BECA-F3159DB82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16C7F-1C05-724A-B2D1-5842A9F28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F767C-D8FA-9A49-BE85-43A0635C6E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191F02-B38B-6742-8A81-AFF64743A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23AD-565D-AE46-AAA8-231A0FD8B49F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653477-7435-F440-B735-A530210B2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31BBDD-1EB8-0C4A-8B5A-B7FEC0266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E18A5-A9D5-B540-A6C3-0EDC0C174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327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72273-97C5-2842-890D-30AD682F2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669C9E-D075-5D4E-B89C-8795270BBA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F49C5C-6632-D948-AD53-FDBE5BA5E6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8A0709-32AF-DE4C-952D-2B6A51376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23AD-565D-AE46-AAA8-231A0FD8B49F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2ECF92-96C7-8D40-A0DA-45094F730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D18F4-EEE7-4E42-8DCB-B585AAC2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E18A5-A9D5-B540-A6C3-0EDC0C174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168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0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608240-2CAC-F847-8DD0-65C83682E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FF4D9-C8AB-4644-A006-98A0F83B0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8DE85-0507-5242-853E-8DBEF2F639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F23AD-565D-AE46-AAA8-231A0FD8B49F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3C7C7-4C36-644F-89D1-B4F75AEFB3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5AA8D-6099-CB4E-931F-337583A28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E18A5-A9D5-B540-A6C3-0EDC0C174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117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Courier New" panose="02070309020205020404" pitchFamily="49" charset="0"/>
          <a:ea typeface="+mj-ea"/>
          <a:cs typeface="Courier New" panose="02070309020205020404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anoa.hawaii.edu/exploringourfluidearth/physical/world-ocean/map-distortion/practices-science-precision-vs-accuracy" TargetMode="Externa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anoa.hawaii.edu/exploringourfluidearth/physical/world-ocean/map-distortion/practices-science-precision-vs-accuracy" TargetMode="Externa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sensors.com/engineering-resources/white-papers/accuracy-and-precision-for-mems-pressure-sensors" TargetMode="Externa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researchgate.net/figure/Quantization-resolution-in-this-example-is-4_fig2_352898102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wika.us/products/temperature-products/temperature-sensors-thermowells-and-response-times/" TargetMode="Externa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aranidesign.com/faq-articles/2019/5/6/difference-between-sensor-response-time-and-sensor-time-constant-tau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ructables.com/Track-CO2-Carbon-Dioxide-Levels-With-Ardunio-and-C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adafruit.com/product/258" TargetMode="External"/><Relationship Id="rId4" Type="http://schemas.openxmlformats.org/officeDocument/2006/relationships/hyperlink" Target="https://community.particle.io/t/can-argon-or-xenon-read-the-battery-state/45554/45?u=fragma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buddies.org/science-fair-projects/references/how-to-use-a-multimeter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E0511-9081-6E47-AAB4-DCFA135785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OCN 479-001:</a:t>
            </a:r>
            <a:br>
              <a:rPr lang="en-US" dirty="0"/>
            </a:br>
            <a:r>
              <a:rPr lang="en-US" dirty="0"/>
              <a:t>Smart Coasts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86F74-6376-294C-8847-49E920D5FA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Week 7</a:t>
            </a:r>
          </a:p>
          <a:p>
            <a:r>
              <a:rPr lang="en-US" dirty="0"/>
              <a:t>Power Budget,</a:t>
            </a:r>
            <a:br>
              <a:rPr lang="en-US" dirty="0"/>
            </a:br>
            <a:r>
              <a:rPr lang="en-US" dirty="0"/>
              <a:t>Sensor specs,</a:t>
            </a:r>
            <a:br>
              <a:rPr lang="en-US" dirty="0"/>
            </a:br>
            <a:r>
              <a:rPr lang="en-US" dirty="0"/>
              <a:t>Metadata vs </a:t>
            </a:r>
            <a:r>
              <a:rPr lang="en-US" dirty="0" err="1"/>
              <a:t>datadata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662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olourful rulers and protractors">
            <a:extLst>
              <a:ext uri="{FF2B5EF4-FFF2-40B4-BE49-F238E27FC236}">
                <a16:creationId xmlns:a16="http://schemas.microsoft.com/office/drawing/2014/main" id="{09121DFC-1E1C-D8FA-657B-79C31B9BE8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2358" b="130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1004E4-2351-4D3B-297C-C598007C1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1695576"/>
            <a:ext cx="8652938" cy="28571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000">
                <a:latin typeface="+mj-lt"/>
                <a:cs typeface="+mj-cs"/>
              </a:rPr>
              <a:t>Sensor Specifications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69B22E-8F9F-9DAC-CD13-251343952F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9532" y="4623127"/>
            <a:ext cx="8655200" cy="45720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16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FE0DF-726A-B04F-9179-09AF345C1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Important Metrics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EE12FD-FBD2-5841-9140-901C99A74C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292579"/>
            <a:ext cx="5181600" cy="141743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864D5-9CA3-4F35-6E2D-FF67834F62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Match a letter from the left to the following:</a:t>
            </a:r>
          </a:p>
          <a:p>
            <a:pPr lvl="1"/>
            <a:r>
              <a:rPr lang="en-US" sz="2000" dirty="0"/>
              <a:t>Accurate but imprecise</a:t>
            </a:r>
          </a:p>
          <a:p>
            <a:pPr lvl="1"/>
            <a:r>
              <a:rPr lang="en-US" sz="2000" dirty="0"/>
              <a:t>Precise but inaccurate</a:t>
            </a:r>
          </a:p>
          <a:p>
            <a:pPr lvl="1"/>
            <a:r>
              <a:rPr lang="en-US" sz="2000" dirty="0"/>
              <a:t>Imprecise and inaccurate</a:t>
            </a:r>
          </a:p>
          <a:p>
            <a:pPr lvl="1"/>
            <a:r>
              <a:rPr lang="en-US" sz="2000" dirty="0"/>
              <a:t>Precise and accurate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013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FE0DF-726A-B04F-9179-09AF345C1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Important Metrics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EE12FD-FBD2-5841-9140-901C99A74C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292579"/>
            <a:ext cx="5181600" cy="141743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864D5-9CA3-4F35-6E2D-FF67834F62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Match a letter from the left to the following:</a:t>
            </a:r>
          </a:p>
          <a:p>
            <a:pPr lvl="1"/>
            <a:r>
              <a:rPr lang="en-US" sz="2000" dirty="0"/>
              <a:t>Accurate but imprecise</a:t>
            </a:r>
          </a:p>
          <a:p>
            <a:pPr lvl="1"/>
            <a:r>
              <a:rPr lang="en-US" sz="2000" dirty="0"/>
              <a:t>Precise but inaccurate</a:t>
            </a:r>
          </a:p>
          <a:p>
            <a:pPr lvl="1"/>
            <a:r>
              <a:rPr lang="en-US" sz="2000" dirty="0"/>
              <a:t>Imprecise and inaccurate</a:t>
            </a:r>
          </a:p>
          <a:p>
            <a:pPr lvl="1"/>
            <a:r>
              <a:rPr lang="en-US" sz="2000" dirty="0"/>
              <a:t>Precise and accurate</a:t>
            </a:r>
          </a:p>
          <a:p>
            <a:pPr lvl="1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1F97F1-5F5E-272C-2FD6-A3979C348DF6}"/>
              </a:ext>
            </a:extLst>
          </p:cNvPr>
          <p:cNvSpPr txBox="1"/>
          <p:nvPr/>
        </p:nvSpPr>
        <p:spPr>
          <a:xfrm>
            <a:off x="6358848" y="3028846"/>
            <a:ext cx="75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155426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FE0DF-726A-B04F-9179-09AF345C1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Important Metrics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EE12FD-FBD2-5841-9140-901C99A74C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292579"/>
            <a:ext cx="5181600" cy="141743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864D5-9CA3-4F35-6E2D-FF67834F62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Match a letter from the left to the following:</a:t>
            </a:r>
          </a:p>
          <a:p>
            <a:pPr lvl="1"/>
            <a:r>
              <a:rPr lang="en-US" sz="2000" dirty="0"/>
              <a:t>Accurate but imprecise</a:t>
            </a:r>
          </a:p>
          <a:p>
            <a:pPr lvl="1"/>
            <a:r>
              <a:rPr lang="en-US" sz="2000" dirty="0"/>
              <a:t>Precise but inaccurate</a:t>
            </a:r>
          </a:p>
          <a:p>
            <a:pPr lvl="1"/>
            <a:r>
              <a:rPr lang="en-US" sz="2000" dirty="0"/>
              <a:t>Imprecise and inaccurate</a:t>
            </a:r>
          </a:p>
          <a:p>
            <a:pPr lvl="1"/>
            <a:r>
              <a:rPr lang="en-US" sz="2000" dirty="0"/>
              <a:t>Precise and accurate</a:t>
            </a:r>
          </a:p>
          <a:p>
            <a:pPr lvl="1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1F97F1-5F5E-272C-2FD6-A3979C348DF6}"/>
              </a:ext>
            </a:extLst>
          </p:cNvPr>
          <p:cNvSpPr txBox="1"/>
          <p:nvPr/>
        </p:nvSpPr>
        <p:spPr>
          <a:xfrm>
            <a:off x="6358848" y="3028846"/>
            <a:ext cx="75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152FCB-1ED8-9DC2-7215-A4E9F252CF67}"/>
              </a:ext>
            </a:extLst>
          </p:cNvPr>
          <p:cNvSpPr txBox="1"/>
          <p:nvPr/>
        </p:nvSpPr>
        <p:spPr>
          <a:xfrm>
            <a:off x="6358848" y="3333965"/>
            <a:ext cx="75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719261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FE0DF-726A-B04F-9179-09AF345C1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Important Metrics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EE12FD-FBD2-5841-9140-901C99A74C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292579"/>
            <a:ext cx="5181600" cy="141743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864D5-9CA3-4F35-6E2D-FF67834F62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Match a letter from the left to the following:</a:t>
            </a:r>
          </a:p>
          <a:p>
            <a:pPr lvl="1"/>
            <a:r>
              <a:rPr lang="en-US" sz="2000" dirty="0"/>
              <a:t>Accurate but imprecise</a:t>
            </a:r>
          </a:p>
          <a:p>
            <a:pPr lvl="1"/>
            <a:r>
              <a:rPr lang="en-US" sz="2000" dirty="0"/>
              <a:t>Precise but inaccurate</a:t>
            </a:r>
          </a:p>
          <a:p>
            <a:pPr lvl="1"/>
            <a:r>
              <a:rPr lang="en-US" sz="2000" dirty="0"/>
              <a:t>Imprecise and inaccurate</a:t>
            </a:r>
          </a:p>
          <a:p>
            <a:pPr lvl="1"/>
            <a:r>
              <a:rPr lang="en-US" sz="2000" dirty="0"/>
              <a:t>Precise and accurate</a:t>
            </a:r>
          </a:p>
          <a:p>
            <a:pPr lvl="1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1F97F1-5F5E-272C-2FD6-A3979C348DF6}"/>
              </a:ext>
            </a:extLst>
          </p:cNvPr>
          <p:cNvSpPr txBox="1"/>
          <p:nvPr/>
        </p:nvSpPr>
        <p:spPr>
          <a:xfrm>
            <a:off x="6358848" y="3028846"/>
            <a:ext cx="75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152FCB-1ED8-9DC2-7215-A4E9F252CF67}"/>
              </a:ext>
            </a:extLst>
          </p:cNvPr>
          <p:cNvSpPr txBox="1"/>
          <p:nvPr/>
        </p:nvSpPr>
        <p:spPr>
          <a:xfrm>
            <a:off x="6358848" y="3333965"/>
            <a:ext cx="75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13EF78-389D-5131-3BE6-B8F7ECE151F5}"/>
              </a:ext>
            </a:extLst>
          </p:cNvPr>
          <p:cNvSpPr txBox="1"/>
          <p:nvPr/>
        </p:nvSpPr>
        <p:spPr>
          <a:xfrm>
            <a:off x="6358848" y="3703297"/>
            <a:ext cx="75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EABF2E-F49E-0A9D-6FB6-1B9082CD3288}"/>
              </a:ext>
            </a:extLst>
          </p:cNvPr>
          <p:cNvSpPr txBox="1"/>
          <p:nvPr/>
        </p:nvSpPr>
        <p:spPr>
          <a:xfrm>
            <a:off x="6358848" y="4008416"/>
            <a:ext cx="75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300329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FE0DF-726A-B04F-9179-09AF345C1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Important Metrics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E3AA1FB-7E7E-2319-8354-37192C7615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”true” temperature is 100 ºC</a:t>
            </a:r>
          </a:p>
          <a:p>
            <a:r>
              <a:rPr lang="en-US" dirty="0"/>
              <a:t>Take 10 samples. Get average and stdev (report as </a:t>
            </a:r>
            <a:r>
              <a:rPr lang="en-US" dirty="0" err="1"/>
              <a:t>average±stdev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070116F-7C02-4EE6-6C76-F5B49A92E2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Accurate but imprecise: thermometer measures 100.1±36 ºC</a:t>
            </a:r>
          </a:p>
          <a:p>
            <a:r>
              <a:rPr lang="en-US" dirty="0"/>
              <a:t>Inaccurate but precise: thermometer measures 56±0.2 ºC</a:t>
            </a:r>
          </a:p>
          <a:p>
            <a:r>
              <a:rPr lang="en-US" dirty="0"/>
              <a:t>Inaccurate, imprecise: 56±36 ºF</a:t>
            </a:r>
          </a:p>
          <a:p>
            <a:r>
              <a:rPr lang="en-US" dirty="0"/>
              <a:t>Accurate, precise: 100.1±0.2 ºC</a:t>
            </a:r>
          </a:p>
        </p:txBody>
      </p:sp>
    </p:spTree>
    <p:extLst>
      <p:ext uri="{BB962C8B-B14F-4D97-AF65-F5344CB8AC3E}">
        <p14:creationId xmlns:p14="http://schemas.microsoft.com/office/powerpoint/2010/main" val="1372791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FE0DF-726A-B04F-9179-09AF345C1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Important Metrics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E3AA1FB-7E7E-2319-8354-37192C7615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”true” temperature is 100 ºF</a:t>
            </a:r>
          </a:p>
          <a:p>
            <a:r>
              <a:rPr lang="en-US" dirty="0"/>
              <a:t>Take 10 samples. Get average and stdev (report as </a:t>
            </a:r>
            <a:r>
              <a:rPr lang="en-US" dirty="0" err="1"/>
              <a:t>average±stdev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070116F-7C02-4EE6-6C76-F5B49A92E2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Accurate but imprecise: thermometer measures 100.1±36 ºC</a:t>
            </a:r>
          </a:p>
          <a:p>
            <a:r>
              <a:rPr lang="en-US" dirty="0"/>
              <a:t>Inaccurate but precise: thermometer measures 56±0.2 ºC</a:t>
            </a:r>
          </a:p>
          <a:p>
            <a:r>
              <a:rPr lang="en-US" dirty="0"/>
              <a:t>Inaccurate, imprecise: 56±36 ºF</a:t>
            </a:r>
          </a:p>
          <a:p>
            <a:r>
              <a:rPr lang="en-US" dirty="0"/>
              <a:t>Accurate, precise: 100.1±0.2 ºC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473113-A269-B0BC-9B9C-8093AE0A9D68}"/>
              </a:ext>
            </a:extLst>
          </p:cNvPr>
          <p:cNvSpPr txBox="1"/>
          <p:nvPr/>
        </p:nvSpPr>
        <p:spPr>
          <a:xfrm>
            <a:off x="2013735" y="1351508"/>
            <a:ext cx="7397393" cy="415498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Extremely important: “accuracy” and “precision” are relative terms. </a:t>
            </a: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Values ascribed to them depends on application!</a:t>
            </a:r>
          </a:p>
        </p:txBody>
      </p:sp>
    </p:spTree>
    <p:extLst>
      <p:ext uri="{BB962C8B-B14F-4D97-AF65-F5344CB8AC3E}">
        <p14:creationId xmlns:p14="http://schemas.microsoft.com/office/powerpoint/2010/main" val="4103521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DD21-9D45-E648-97D9-3E19B664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Metrics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A305DC-3579-AA4F-ACE1-9687708CE0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Accuracy, precision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51A0F14B-B0AE-1D42-9E5E-C6F71454AA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25625"/>
            <a:ext cx="5181600" cy="14174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31F02E6-CFD7-C546-89D2-8A287E8AC9F8}"/>
              </a:ext>
            </a:extLst>
          </p:cNvPr>
          <p:cNvSpPr/>
          <p:nvPr/>
        </p:nvSpPr>
        <p:spPr>
          <a:xfrm>
            <a:off x="3048000" y="58502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https://manoa.hawaii.edu/exploringourfluidearth/physical/world-ocean/map-distortion/practices-science-precision-vs-accuracy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7898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DD21-9D45-E648-97D9-3E19B664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Metrics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A305DC-3579-AA4F-ACE1-9687708CE0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Accuracy, precision, </a:t>
            </a:r>
            <a:r>
              <a:rPr lang="en-US" b="1" dirty="0"/>
              <a:t>stability</a:t>
            </a:r>
          </a:p>
          <a:p>
            <a:r>
              <a:rPr lang="en-US" dirty="0"/>
              <a:t>Continuing previous example: </a:t>
            </a:r>
          </a:p>
          <a:p>
            <a:pPr lvl="1"/>
            <a:r>
              <a:rPr lang="en-US" dirty="0"/>
              <a:t>Actual temperature not changing, but measurements are:</a:t>
            </a:r>
          </a:p>
          <a:p>
            <a:pPr lvl="2"/>
            <a:r>
              <a:rPr lang="en-US" sz="1800" b="1" dirty="0"/>
              <a:t>t = 0 min, T = 99.8±0.2 ºC</a:t>
            </a:r>
          </a:p>
          <a:p>
            <a:pPr lvl="2"/>
            <a:r>
              <a:rPr lang="en-US" sz="1800" b="1" dirty="0"/>
              <a:t>t = 10 min, T = 101.4±0.1 ºC</a:t>
            </a:r>
          </a:p>
          <a:p>
            <a:pPr lvl="2"/>
            <a:r>
              <a:rPr lang="en-US" sz="1800" b="1" dirty="0"/>
              <a:t>t = 20 min, T = 103.7±0.2 ºC</a:t>
            </a:r>
          </a:p>
          <a:p>
            <a:pPr marL="457200" lvl="1" indent="0">
              <a:buNone/>
            </a:pPr>
            <a:endParaRPr lang="en-US" b="1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51A0F14B-B0AE-1D42-9E5E-C6F71454AA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6080" r="50447"/>
          <a:stretch/>
        </p:blipFill>
        <p:spPr>
          <a:xfrm>
            <a:off x="7523544" y="1825625"/>
            <a:ext cx="1216307" cy="14174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31F02E6-CFD7-C546-89D2-8A287E8AC9F8}"/>
              </a:ext>
            </a:extLst>
          </p:cNvPr>
          <p:cNvSpPr/>
          <p:nvPr/>
        </p:nvSpPr>
        <p:spPr>
          <a:xfrm>
            <a:off x="3048000" y="58502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https://manoa.hawaii.edu/exploringourfluidearth/physical/world-ocean/map-distortion/practices-science-precision-vs-accuracy</a:t>
            </a:r>
            <a:r>
              <a:rPr lang="en-US" dirty="0"/>
              <a:t> 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231E7B6D-95A6-534E-AEF8-2D5B636584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31" r="51771" b="24623"/>
          <a:stretch/>
        </p:blipFill>
        <p:spPr>
          <a:xfrm rot="16011081">
            <a:off x="7632557" y="3299205"/>
            <a:ext cx="1088021" cy="1068417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FFB68C3-D032-9842-A786-D11DFE171A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31" r="51771" b="24623"/>
          <a:stretch/>
        </p:blipFill>
        <p:spPr>
          <a:xfrm rot="13121492">
            <a:off x="7634487" y="4528048"/>
            <a:ext cx="1088021" cy="10684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B08776-3A32-E647-805B-27B22233EF6C}"/>
              </a:ext>
            </a:extLst>
          </p:cNvPr>
          <p:cNvSpPr txBox="1"/>
          <p:nvPr/>
        </p:nvSpPr>
        <p:spPr>
          <a:xfrm>
            <a:off x="8875326" y="1825625"/>
            <a:ext cx="119219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= 0 min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 = 10 min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 = 20 min</a:t>
            </a:r>
          </a:p>
        </p:txBody>
      </p:sp>
    </p:spTree>
    <p:extLst>
      <p:ext uri="{BB962C8B-B14F-4D97-AF65-F5344CB8AC3E}">
        <p14:creationId xmlns:p14="http://schemas.microsoft.com/office/powerpoint/2010/main" val="3973837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DD21-9D45-E648-97D9-3E19B664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Metrics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A305DC-3579-AA4F-ACE1-9687708CE0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Accuracy, precision, stability, </a:t>
            </a:r>
            <a:r>
              <a:rPr lang="en-US" b="1" dirty="0"/>
              <a:t>resolution</a:t>
            </a:r>
          </a:p>
          <a:p>
            <a:r>
              <a:rPr lang="en-US" dirty="0"/>
              <a:t>Does your thermometer tell you temperature to 1 degree? 0.1? 0.01?</a:t>
            </a:r>
          </a:p>
          <a:p>
            <a:r>
              <a:rPr lang="en-US" dirty="0"/>
              <a:t>Just because there are more decimal points (higher resolution) does not mean it is more accurate!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61A217-E7FA-B743-A325-B8371882E0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91268" y="1825625"/>
            <a:ext cx="4743464" cy="43513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E01C373-1E60-5A4F-A17F-787882CC2357}"/>
              </a:ext>
            </a:extLst>
          </p:cNvPr>
          <p:cNvSpPr/>
          <p:nvPr/>
        </p:nvSpPr>
        <p:spPr>
          <a:xfrm>
            <a:off x="4522807" y="6211669"/>
            <a:ext cx="84803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https://www.allsensors.com/engineering-resources/white-papers/accuracy-and-precision-for-mems-pressure-sensors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8366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B97B22-7D06-B453-689E-7D16E9DBDF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20" b="761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8CDC0F-3D3C-384D-9102-AD3B0F65E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  <a:latin typeface="+mj-lt"/>
                <a:cs typeface="+mj-cs"/>
              </a:rPr>
              <a:t>Power Budgeting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BBEEB-DD30-6A4E-B8EF-8069FAB97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+mn-lt"/>
                <a:cs typeface="+mn-cs"/>
              </a:rPr>
              <a:t>How do you figure out how long something will last in the field? </a:t>
            </a:r>
          </a:p>
          <a:p>
            <a:pPr algn="ctr"/>
            <a:r>
              <a:rPr lang="en-US">
                <a:solidFill>
                  <a:srgbClr val="FFFFFF"/>
                </a:solidFill>
                <a:latin typeface="+mn-lt"/>
                <a:cs typeface="+mn-cs"/>
              </a:rPr>
              <a:t>How much capacity you have/how much sensor(s) will draw</a:t>
            </a:r>
          </a:p>
        </p:txBody>
      </p:sp>
    </p:spTree>
    <p:extLst>
      <p:ext uri="{BB962C8B-B14F-4D97-AF65-F5344CB8AC3E}">
        <p14:creationId xmlns:p14="http://schemas.microsoft.com/office/powerpoint/2010/main" val="869158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D2C89-2EE5-1C52-0CB6-2CE128815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72F47-9186-3CA6-D367-9546A7B72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Metrics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69D0B1-4F43-67B2-2A4E-14F6DA8807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Accuracy, precision, stability, </a:t>
            </a:r>
            <a:r>
              <a:rPr lang="en-US" b="1" dirty="0"/>
              <a:t>resolution</a:t>
            </a:r>
          </a:p>
          <a:p>
            <a:r>
              <a:rPr lang="en-US" dirty="0"/>
              <a:t>Does your thermometer tell you temperature to 1 degree? 0.1? 0.01?</a:t>
            </a:r>
          </a:p>
          <a:p>
            <a:r>
              <a:rPr lang="en-US" dirty="0"/>
              <a:t>Just because there are more decimal points (higher resolution) does not mean it is more accurate!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052AB3-6F3B-26B9-4493-5D99DCD54344}"/>
              </a:ext>
            </a:extLst>
          </p:cNvPr>
          <p:cNvSpPr/>
          <p:nvPr/>
        </p:nvSpPr>
        <p:spPr>
          <a:xfrm>
            <a:off x="4522807" y="6211669"/>
            <a:ext cx="84803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https://www.researchgate.net/figure/Quantization-resolution-in-this-example-is-4_fig2_352898102</a:t>
            </a:r>
            <a:r>
              <a:rPr lang="en-US" dirty="0"/>
              <a:t> </a:t>
            </a:r>
          </a:p>
        </p:txBody>
      </p:sp>
      <p:pic>
        <p:nvPicPr>
          <p:cNvPr id="3074" name="Picture 2" descr="Quantization resolution in this example is 4. | Download Scientific Diagram">
            <a:extLst>
              <a:ext uri="{FF2B5EF4-FFF2-40B4-BE49-F238E27FC236}">
                <a16:creationId xmlns:a16="http://schemas.microsoft.com/office/drawing/2014/main" id="{F857A81C-1391-5BF7-EE20-C6188D5E5C6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1919177"/>
            <a:ext cx="5572184" cy="3944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408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DD21-9D45-E648-97D9-3E19B664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Metrics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A305DC-3579-AA4F-ACE1-9687708CE0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Accuracy/precision/stability/resolution</a:t>
            </a:r>
          </a:p>
          <a:p>
            <a:r>
              <a:rPr lang="en-US" b="1" dirty="0"/>
              <a:t>Response time</a:t>
            </a:r>
            <a:r>
              <a:rPr lang="en-US" dirty="0"/>
              <a:t> (imagine you move a thermometer from an </a:t>
            </a:r>
            <a:r>
              <a:rPr lang="en-US" dirty="0" err="1"/>
              <a:t>icewater</a:t>
            </a:r>
            <a:r>
              <a:rPr lang="en-US" dirty="0"/>
              <a:t> bucket to a pot of boiling water; how long will it take for the thermometer to change temps?)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D2F851-4AC1-5747-A4C4-D7B96BE267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823377"/>
            <a:ext cx="5181600" cy="23558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597EAA-F838-CF4D-A57E-D97EC53CD13C}"/>
              </a:ext>
            </a:extLst>
          </p:cNvPr>
          <p:cNvSpPr/>
          <p:nvPr/>
        </p:nvSpPr>
        <p:spPr>
          <a:xfrm>
            <a:off x="6019800" y="525363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https://blog.wika.us/products/temperature-products/temperature-sensors-thermowells-and-response-times/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9939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Flowchart: Document 2055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D44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D8D8B244-93CD-6C21-0A32-389142E01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875" y="344487"/>
            <a:ext cx="7346950" cy="7588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igure 1. How sensor response time relates to the sensor time constant (click to enlarge)">
            <a:extLst>
              <a:ext uri="{FF2B5EF4-FFF2-40B4-BE49-F238E27FC236}">
                <a16:creationId xmlns:a16="http://schemas.microsoft.com/office/drawing/2014/main" id="{9CBA7850-0C30-B225-45DF-5A18ED2E24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06875" y="1549400"/>
            <a:ext cx="7346950" cy="45847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8DBCD2-E5AC-F46F-AADD-08FAC9255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Response time defined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60C9AA-E36E-6491-13CE-D19B130B6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50132"/>
            <a:ext cx="51296" cy="11002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1426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44444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8B82-0E28-BE75-8705-9D5C0D0ACC99}"/>
              </a:ext>
            </a:extLst>
          </p:cNvPr>
          <p:cNvSpPr txBox="1"/>
          <p:nvPr/>
        </p:nvSpPr>
        <p:spPr>
          <a:xfrm>
            <a:off x="0" y="5934670"/>
            <a:ext cx="61440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https://www.baranidesign.com/faq-articles/2019/5/6/difference-between-sensor-response-time-and-sensor-time-constant-tau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3050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Flowchart: Document 2055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D44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DBCD2-E5AC-F46F-AADD-08FAC9255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Available 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technologies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60C9AA-E36E-6491-13CE-D19B130B6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50132"/>
            <a:ext cx="51296" cy="11002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1426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  <a:defRPr/>
            </a:pPr>
            <a:b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</a:b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48017-95AF-5C48-E330-79B6DA467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2678" y="550133"/>
            <a:ext cx="7131121" cy="5626830"/>
          </a:xfrm>
        </p:spPr>
        <p:txBody>
          <a:bodyPr/>
          <a:lstStyle/>
          <a:p>
            <a:r>
              <a:rPr lang="en-US" dirty="0"/>
              <a:t>Which value do sensor manufacturers use?</a:t>
            </a:r>
            <a:br>
              <a:rPr lang="en-US" dirty="0"/>
            </a:br>
            <a:r>
              <a:rPr lang="en-US" dirty="0"/>
              <a:t>(Whatever they want—zero consistency in this arena)</a:t>
            </a:r>
          </a:p>
          <a:p>
            <a:r>
              <a:rPr lang="en-US" dirty="0"/>
              <a:t>If your project requires accuracy, precision, stability, response time, etc., VERIFY for yourself</a:t>
            </a:r>
          </a:p>
          <a:p>
            <a:r>
              <a:rPr lang="en-US" dirty="0"/>
              <a:t>Some manufacturers very honest &amp; thorough results, some report “best case scenario” or results of one specific, narrowly defined test</a:t>
            </a:r>
          </a:p>
        </p:txBody>
      </p:sp>
    </p:spTree>
    <p:extLst>
      <p:ext uri="{BB962C8B-B14F-4D97-AF65-F5344CB8AC3E}">
        <p14:creationId xmlns:p14="http://schemas.microsoft.com/office/powerpoint/2010/main" val="129733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DD21-9D45-E648-97D9-3E19B664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 sheet 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78597A-7B6C-5649-BBE3-8B58151D211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What is accuracy @ current atmospheric CO2?</a:t>
            </a:r>
          </a:p>
          <a:p>
            <a:r>
              <a:rPr lang="en-US" dirty="0"/>
              <a:t>Just because it works over a range of temp, pressure, salinity, etc. doesn’t mean it performs the same!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AC67078-2785-4845-A3CB-B90DA9F9A70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33103" y="1825625"/>
            <a:ext cx="499179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30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925C4-7962-A607-3485-CCCB87CC0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 sheet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2D4683-DF22-D8B1-82F0-9C69892DB8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8194"/>
            <a:ext cx="5181600" cy="38862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E10D81-14DD-9EE5-1079-10BC8BBAF46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81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CEB048-74C8-0E42-8898-344AA8488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Metadata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623B89-EB8A-4743-B2B5-DEA3B7143F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653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420B1136-23DA-5B41-A757-EE6EC6AA7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vs. Metadata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4EDA896-A9C5-104D-8D6D-A7CF2E9601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Data:</a:t>
            </a:r>
          </a:p>
          <a:p>
            <a:pPr lvl="1"/>
            <a:r>
              <a:rPr lang="en-US" dirty="0"/>
              <a:t>A measurement (from a sensor, analyzer, a ruler, etc.)</a:t>
            </a:r>
          </a:p>
          <a:p>
            <a:pPr lvl="1"/>
            <a:r>
              <a:rPr lang="en-US" dirty="0"/>
              <a:t>Observations, including numbers and words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5346B75-982F-B044-884F-0425A9C3E50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115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420B1136-23DA-5B41-A757-EE6EC6AA7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vs. Metadata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4EDA896-A9C5-104D-8D6D-A7CF2E9601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Data:</a:t>
            </a:r>
          </a:p>
          <a:p>
            <a:pPr lvl="1"/>
            <a:r>
              <a:rPr lang="en-US" dirty="0"/>
              <a:t>A measurement (from a sensor, analyzer, a ruler, etc.)</a:t>
            </a:r>
          </a:p>
          <a:p>
            <a:pPr lvl="1"/>
            <a:r>
              <a:rPr lang="en-US" dirty="0"/>
              <a:t>Observations, including numbers and words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5346B75-982F-B044-884F-0425A9C3E50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Metadata</a:t>
            </a:r>
          </a:p>
          <a:p>
            <a:pPr lvl="1"/>
            <a:r>
              <a:rPr lang="en-US" dirty="0"/>
              <a:t>Data about the data</a:t>
            </a:r>
          </a:p>
          <a:p>
            <a:pPr lvl="1"/>
            <a:r>
              <a:rPr lang="en-US" dirty="0"/>
              <a:t>How were data collected? </a:t>
            </a:r>
          </a:p>
          <a:p>
            <a:pPr lvl="1"/>
            <a:r>
              <a:rPr lang="en-US" dirty="0"/>
              <a:t>What was the instrument?</a:t>
            </a:r>
          </a:p>
          <a:p>
            <a:pPr lvl="1"/>
            <a:r>
              <a:rPr lang="en-US" dirty="0"/>
              <a:t>When was it last calibrated?</a:t>
            </a:r>
          </a:p>
          <a:p>
            <a:pPr lvl="1"/>
            <a:r>
              <a:rPr lang="en-US" dirty="0"/>
              <a:t>What are its calibration coefficients?</a:t>
            </a:r>
          </a:p>
          <a:p>
            <a:pPr lvl="1"/>
            <a:r>
              <a:rPr lang="en-US" dirty="0"/>
              <a:t>Who made the measurement?</a:t>
            </a:r>
          </a:p>
        </p:txBody>
      </p:sp>
    </p:spTree>
    <p:extLst>
      <p:ext uri="{BB962C8B-B14F-4D97-AF65-F5344CB8AC3E}">
        <p14:creationId xmlns:p14="http://schemas.microsoft.com/office/powerpoint/2010/main" val="3650983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2DBA7-DF8A-D14E-951E-8F1A332F9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7E27A0-7C67-2742-807E-F18CF608F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Research is meant to be reproducible</a:t>
            </a:r>
          </a:p>
          <a:p>
            <a:pPr lvl="1"/>
            <a:r>
              <a:rPr lang="en-US" dirty="0"/>
              <a:t>By you</a:t>
            </a:r>
          </a:p>
          <a:p>
            <a:pPr lvl="1"/>
            <a:r>
              <a:rPr lang="en-US" dirty="0"/>
              <a:t>By anyone who reads your paper, lab notebook, etc.</a:t>
            </a:r>
          </a:p>
          <a:p>
            <a:r>
              <a:rPr lang="en-US" dirty="0"/>
              <a:t>You’ll remember very little of your past work after weeks/months/years</a:t>
            </a:r>
          </a:p>
        </p:txBody>
      </p:sp>
    </p:spTree>
    <p:extLst>
      <p:ext uri="{BB962C8B-B14F-4D97-AF65-F5344CB8AC3E}">
        <p14:creationId xmlns:p14="http://schemas.microsoft.com/office/powerpoint/2010/main" val="3232601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D951C-ACBC-46A4-3249-693E9FCB7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 concept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B1BFEA-B159-DE12-8536-6E152D8F0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General: </a:t>
            </a:r>
          </a:p>
          <a:p>
            <a:pPr lvl="1"/>
            <a:r>
              <a:rPr lang="en-US" dirty="0"/>
              <a:t>Available = initial + additions – subtractions</a:t>
            </a:r>
          </a:p>
          <a:p>
            <a:r>
              <a:rPr lang="en-US" dirty="0"/>
              <a:t>Finance:</a:t>
            </a:r>
          </a:p>
          <a:p>
            <a:pPr lvl="1"/>
            <a:r>
              <a:rPr lang="en-US" dirty="0"/>
              <a:t>Balance = savings + earnings – expenditures</a:t>
            </a:r>
          </a:p>
          <a:p>
            <a:r>
              <a:rPr lang="en-US" dirty="0"/>
              <a:t>Power: </a:t>
            </a:r>
          </a:p>
          <a:p>
            <a:pPr lvl="1"/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838149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088CA-75F0-5746-B75E-CCFE3BB9B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D8025-C9E1-EC40-91CB-3A00AF4DBF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0568D1-08F7-D748-897B-7954A66C172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9C0103-08DA-6945-AFA7-3D1179C3D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82" y="0"/>
            <a:ext cx="112964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10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088CA-75F0-5746-B75E-CCFE3BB9B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D8025-C9E1-EC40-91CB-3A00AF4DBF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0568D1-08F7-D748-897B-7954A66C172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9C0103-08DA-6945-AFA7-3D1179C3D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82" y="0"/>
            <a:ext cx="11296436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A83742-9575-2B4C-B478-D52196F31939}"/>
              </a:ext>
            </a:extLst>
          </p:cNvPr>
          <p:cNvSpPr/>
          <p:nvPr/>
        </p:nvSpPr>
        <p:spPr>
          <a:xfrm>
            <a:off x="4096871" y="0"/>
            <a:ext cx="2689411" cy="5378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2D09AD-457D-244D-851F-40AF26CCCC45}"/>
              </a:ext>
            </a:extLst>
          </p:cNvPr>
          <p:cNvSpPr/>
          <p:nvPr/>
        </p:nvSpPr>
        <p:spPr>
          <a:xfrm>
            <a:off x="5231133" y="5585012"/>
            <a:ext cx="2689411" cy="1272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1527B9-A13B-5443-AF2B-6C78ABAED763}"/>
              </a:ext>
            </a:extLst>
          </p:cNvPr>
          <p:cNvSpPr/>
          <p:nvPr/>
        </p:nvSpPr>
        <p:spPr>
          <a:xfrm>
            <a:off x="4686529" y="5378824"/>
            <a:ext cx="2689411" cy="2061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COLUMN HEADERS</a:t>
            </a:r>
          </a:p>
        </p:txBody>
      </p:sp>
    </p:spTree>
    <p:extLst>
      <p:ext uri="{BB962C8B-B14F-4D97-AF65-F5344CB8AC3E}">
        <p14:creationId xmlns:p14="http://schemas.microsoft.com/office/powerpoint/2010/main" val="1748321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8DE6D3-5B94-9207-91D7-B5299D2FD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sensor: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234AB78-FA35-6C41-CD4F-737F2CFA33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SenseAir</a:t>
            </a:r>
            <a:r>
              <a:rPr lang="en-US" dirty="0"/>
              <a:t> K-30, a low-cost indoor air quality CO2 sensor</a:t>
            </a:r>
          </a:p>
        </p:txBody>
      </p:sp>
      <p:pic>
        <p:nvPicPr>
          <p:cNvPr id="1026" name="Picture 2" descr="Measure CO2 Levels With Ardunio and K-30 Sensor : 9 Steps - Instructables">
            <a:extLst>
              <a:ext uri="{FF2B5EF4-FFF2-40B4-BE49-F238E27FC236}">
                <a16:creationId xmlns:a16="http://schemas.microsoft.com/office/drawing/2014/main" id="{4BAF533E-CF1D-ABE6-8A3C-71162DC6D33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800" y="2248694"/>
            <a:ext cx="42164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D2074A-DB31-6124-AA85-0936B95F733C}"/>
              </a:ext>
            </a:extLst>
          </p:cNvPr>
          <p:cNvSpPr txBox="1"/>
          <p:nvPr/>
        </p:nvSpPr>
        <p:spPr>
          <a:xfrm>
            <a:off x="305830" y="5988734"/>
            <a:ext cx="6098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https://www.instructables.com/Track-CO2-Carbon-Dioxide-Levels-With-Ardunio-and-C/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69205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CDC0F-3D3C-384D-9102-AD3B0F65E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Budget for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BBEEB-DD30-6A4E-B8EF-8069FAB97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look up component datasheets, e.g.,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B175DD-F43A-1B4A-AD44-8D9AE4102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3899"/>
            <a:ext cx="12192000" cy="251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9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EC722-1B49-8D4D-8783-7100D07BB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761"/>
            <a:ext cx="10515600" cy="1325563"/>
          </a:xfrm>
        </p:spPr>
        <p:txBody>
          <a:bodyPr/>
          <a:lstStyle/>
          <a:p>
            <a:r>
              <a:rPr lang="en-US" dirty="0"/>
              <a:t>3.7 V “nominal”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916227-1D3A-B048-8EF9-D1911153A1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22826"/>
            <a:ext cx="5181600" cy="3982404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4FC4C71-AE2D-BC41-9B99-BB41BF8F30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69593"/>
            <a:ext cx="5181600" cy="38888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E0EEC8-A7AB-264F-A561-CA69AFEB1E44}"/>
              </a:ext>
            </a:extLst>
          </p:cNvPr>
          <p:cNvSpPr/>
          <p:nvPr/>
        </p:nvSpPr>
        <p:spPr>
          <a:xfrm>
            <a:off x="838200" y="6148235"/>
            <a:ext cx="5181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https://community.particle.io/t/can-argon-or-xenon-read-the-battery-state/45554/45?u=fragma</a:t>
            </a:r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678B82-2ED4-0844-B6EE-EF10A0B3875B}"/>
              </a:ext>
            </a:extLst>
          </p:cNvPr>
          <p:cNvSpPr/>
          <p:nvPr/>
        </p:nvSpPr>
        <p:spPr>
          <a:xfrm>
            <a:off x="6172200" y="6148235"/>
            <a:ext cx="3973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https://www.adafruit.com/product/258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1B1A1-9447-0014-A133-37888899ECB1}"/>
              </a:ext>
            </a:extLst>
          </p:cNvPr>
          <p:cNvSpPr txBox="1">
            <a:spLocks/>
          </p:cNvSpPr>
          <p:nvPr/>
        </p:nvSpPr>
        <p:spPr>
          <a:xfrm>
            <a:off x="838200" y="122437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2: look up how much power you have, multiply A-h by V to get W-h</a:t>
            </a:r>
          </a:p>
        </p:txBody>
      </p:sp>
    </p:spTree>
    <p:extLst>
      <p:ext uri="{BB962C8B-B14F-4D97-AF65-F5344CB8AC3E}">
        <p14:creationId xmlns:p14="http://schemas.microsoft.com/office/powerpoint/2010/main" val="528258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659F22-5596-024D-AC21-53A8A7D76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Estimate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B6272-09C5-004E-94BC-59FE41998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1200 mA*</a:t>
            </a:r>
            <a:r>
              <a:rPr lang="en-US" dirty="0" err="1"/>
              <a:t>hr</a:t>
            </a:r>
            <a:r>
              <a:rPr lang="en-US" dirty="0"/>
              <a:t> * 3.7 V = 4.44 W*</a:t>
            </a:r>
            <a:r>
              <a:rPr lang="en-US" dirty="0" err="1"/>
              <a:t>hr</a:t>
            </a:r>
            <a:endParaRPr lang="en-US" dirty="0"/>
          </a:p>
          <a:p>
            <a:r>
              <a:rPr lang="en-US" dirty="0"/>
              <a:t>We will use &gt; 40 mA * 5 V (for K-30; ignore microcontroller for now) = 200 </a:t>
            </a:r>
            <a:r>
              <a:rPr lang="en-US" dirty="0" err="1"/>
              <a:t>mW</a:t>
            </a:r>
            <a:r>
              <a:rPr lang="en-US" dirty="0"/>
              <a:t> = 0.2 W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361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659F22-5596-024D-AC21-53A8A7D76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Estimate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B6272-09C5-004E-94BC-59FE41998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1200 mA*</a:t>
            </a:r>
            <a:r>
              <a:rPr lang="en-US" dirty="0" err="1"/>
              <a:t>hr</a:t>
            </a:r>
            <a:r>
              <a:rPr lang="en-US" dirty="0"/>
              <a:t> * 3.7 V = 4.44 W*</a:t>
            </a:r>
            <a:r>
              <a:rPr lang="en-US" dirty="0" err="1"/>
              <a:t>hr</a:t>
            </a:r>
            <a:endParaRPr lang="en-US" dirty="0"/>
          </a:p>
          <a:p>
            <a:r>
              <a:rPr lang="en-US" dirty="0"/>
              <a:t>We will use &gt; 40 mA * 5 V (for K-30; ignore microcontroller for now) = 200 </a:t>
            </a:r>
            <a:r>
              <a:rPr lang="en-US" dirty="0" err="1"/>
              <a:t>mW</a:t>
            </a:r>
            <a:r>
              <a:rPr lang="en-US" dirty="0"/>
              <a:t> = 0.2 W</a:t>
            </a:r>
          </a:p>
          <a:p>
            <a:endParaRPr lang="en-US" dirty="0"/>
          </a:p>
          <a:p>
            <a:r>
              <a:rPr lang="en-US" dirty="0"/>
              <a:t>So 4.44 W*</a:t>
            </a:r>
            <a:r>
              <a:rPr lang="en-US" dirty="0" err="1"/>
              <a:t>hr</a:t>
            </a:r>
            <a:r>
              <a:rPr lang="en-US" dirty="0"/>
              <a:t>/0.2 W = 22 hours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602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E659F22-5596-024D-AC21-53A8A7D76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Taking it further: measure current in all states </a:t>
            </a:r>
            <a:b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(e.g., sampling, sleeping, publishing)</a:t>
            </a:r>
            <a:endParaRPr lang="en-US" sz="3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2" descr="How to Use a Multimeter for Electronics Projects">
            <a:extLst>
              <a:ext uri="{FF2B5EF4-FFF2-40B4-BE49-F238E27FC236}">
                <a16:creationId xmlns:a16="http://schemas.microsoft.com/office/drawing/2014/main" id="{5BA919E3-FE9E-8324-B0E5-097AECA464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4801" y="578738"/>
            <a:ext cx="5670549" cy="567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301D02-629D-BCCE-B490-A3323F29AB8E}"/>
              </a:ext>
            </a:extLst>
          </p:cNvPr>
          <p:cNvSpPr txBox="1"/>
          <p:nvPr/>
        </p:nvSpPr>
        <p:spPr>
          <a:xfrm>
            <a:off x="5950087" y="6149260"/>
            <a:ext cx="6093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https://www.sciencebuddies.org/science-fair-projects/references/how-to-use-a-multimeter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8952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342D5E2A-E1CA-B141-83F0-2FC8B7FA91AF}" vid="{0D659092-1671-5344-AFC3-22782E85A324}"/>
    </a:ext>
  </a:extLst>
</a:theme>
</file>

<file path=docMetadata/LabelInfo.xml><?xml version="1.0" encoding="utf-8"?>
<clbl:labelList xmlns:clbl="http://schemas.microsoft.com/office/2020/mipLabelMetadata">
  <clbl:label id="{4e32bd2a-1ccd-49c1-a814-de8553946415}" enabled="1" method="Standard" siteId="{22136781-9753-4c75-af28-68a078871ebf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8033</TotalTime>
  <Words>1034</Words>
  <Application>Microsoft Macintosh PowerPoint</Application>
  <PresentationFormat>Widescreen</PresentationFormat>
  <Paragraphs>153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Courier New</vt:lpstr>
      <vt:lpstr>Roboto</vt:lpstr>
      <vt:lpstr>Office Theme</vt:lpstr>
      <vt:lpstr>OCN 479-001: Smart Coasts</vt:lpstr>
      <vt:lpstr>Power Budgeting</vt:lpstr>
      <vt:lpstr>Budget concept</vt:lpstr>
      <vt:lpstr>Example sensor:</vt:lpstr>
      <vt:lpstr>Power Budget for Sensor</vt:lpstr>
      <vt:lpstr>3.7 V “nominal”</vt:lpstr>
      <vt:lpstr>Simple Estimate</vt:lpstr>
      <vt:lpstr>Simple Estimate</vt:lpstr>
      <vt:lpstr>Taking it further: measure current in all states  (e.g., sampling, sleeping, publishing)</vt:lpstr>
      <vt:lpstr>Sensor Specifications</vt:lpstr>
      <vt:lpstr>Important Metrics</vt:lpstr>
      <vt:lpstr>Important Metrics</vt:lpstr>
      <vt:lpstr>Important Metrics</vt:lpstr>
      <vt:lpstr>Important Metrics</vt:lpstr>
      <vt:lpstr>Important Metrics</vt:lpstr>
      <vt:lpstr>Important Metrics</vt:lpstr>
      <vt:lpstr>Important Metrics</vt:lpstr>
      <vt:lpstr>Important Metrics</vt:lpstr>
      <vt:lpstr>Important Metrics</vt:lpstr>
      <vt:lpstr>Important Metrics</vt:lpstr>
      <vt:lpstr>Important Metrics</vt:lpstr>
      <vt:lpstr>Response time defined</vt:lpstr>
      <vt:lpstr>Available  technologies</vt:lpstr>
      <vt:lpstr>Spec sheet example</vt:lpstr>
      <vt:lpstr>Spec sheet example</vt:lpstr>
      <vt:lpstr>Data and Metadata</vt:lpstr>
      <vt:lpstr>Data vs. Metadata</vt:lpstr>
      <vt:lpstr>Data vs. Metadata</vt:lpstr>
      <vt:lpstr>Why?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OCN 390: Field Methods</dc:title>
  <dc:creator>Bresnahan, Philip  J.</dc:creator>
  <cp:lastModifiedBy>Bresnahan, Philip  J.</cp:lastModifiedBy>
  <cp:revision>43</cp:revision>
  <cp:lastPrinted>2021-03-01T19:08:01Z</cp:lastPrinted>
  <dcterms:created xsi:type="dcterms:W3CDTF">2021-02-19T15:51:16Z</dcterms:created>
  <dcterms:modified xsi:type="dcterms:W3CDTF">2024-10-18T15:46:35Z</dcterms:modified>
</cp:coreProperties>
</file>